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60" r:id="rId2"/>
    <p:sldId id="256" r:id="rId3"/>
    <p:sldId id="269" r:id="rId4"/>
    <p:sldId id="267" r:id="rId5"/>
    <p:sldId id="259" r:id="rId6"/>
    <p:sldId id="265" r:id="rId7"/>
    <p:sldId id="258" r:id="rId8"/>
    <p:sldId id="264" r:id="rId9"/>
    <p:sldId id="268" r:id="rId10"/>
    <p:sldId id="266" r:id="rId11"/>
    <p:sldId id="257" r:id="rId12"/>
    <p:sldId id="262" r:id="rId13"/>
    <p:sldId id="263" r:id="rId14"/>
    <p:sldId id="261" r:id="rId15"/>
  </p:sldIdLst>
  <p:sldSz cx="9906000" cy="6858000" type="A4"/>
  <p:notesSz cx="6858000" cy="9144000"/>
  <p:defaultTextStyle>
    <a:defPPr>
      <a:defRPr lang="he-IL"/>
    </a:defPPr>
    <a:lvl1pPr marL="0" algn="r" defTabSz="957790" rtl="1" eaLnBrk="1" latinLnBrk="0" hangingPunct="1">
      <a:defRPr sz="1900" kern="1200">
        <a:solidFill>
          <a:schemeClr val="tx1"/>
        </a:solidFill>
        <a:latin typeface="+mn-lt"/>
        <a:ea typeface="+mn-ea"/>
        <a:cs typeface="+mn-cs"/>
      </a:defRPr>
    </a:lvl1pPr>
    <a:lvl2pPr marL="478895" algn="r" defTabSz="957790" rtl="1" eaLnBrk="1" latinLnBrk="0" hangingPunct="1">
      <a:defRPr sz="1900" kern="1200">
        <a:solidFill>
          <a:schemeClr val="tx1"/>
        </a:solidFill>
        <a:latin typeface="+mn-lt"/>
        <a:ea typeface="+mn-ea"/>
        <a:cs typeface="+mn-cs"/>
      </a:defRPr>
    </a:lvl2pPr>
    <a:lvl3pPr marL="957790" algn="r" defTabSz="957790" rtl="1" eaLnBrk="1" latinLnBrk="0" hangingPunct="1">
      <a:defRPr sz="1900" kern="1200">
        <a:solidFill>
          <a:schemeClr val="tx1"/>
        </a:solidFill>
        <a:latin typeface="+mn-lt"/>
        <a:ea typeface="+mn-ea"/>
        <a:cs typeface="+mn-cs"/>
      </a:defRPr>
    </a:lvl3pPr>
    <a:lvl4pPr marL="1436684" algn="r" defTabSz="957790" rtl="1" eaLnBrk="1" latinLnBrk="0" hangingPunct="1">
      <a:defRPr sz="1900" kern="1200">
        <a:solidFill>
          <a:schemeClr val="tx1"/>
        </a:solidFill>
        <a:latin typeface="+mn-lt"/>
        <a:ea typeface="+mn-ea"/>
        <a:cs typeface="+mn-cs"/>
      </a:defRPr>
    </a:lvl4pPr>
    <a:lvl5pPr marL="1915579" algn="r" defTabSz="957790" rtl="1" eaLnBrk="1" latinLnBrk="0" hangingPunct="1">
      <a:defRPr sz="1900" kern="1200">
        <a:solidFill>
          <a:schemeClr val="tx1"/>
        </a:solidFill>
        <a:latin typeface="+mn-lt"/>
        <a:ea typeface="+mn-ea"/>
        <a:cs typeface="+mn-cs"/>
      </a:defRPr>
    </a:lvl5pPr>
    <a:lvl6pPr marL="2394473" algn="r" defTabSz="957790" rtl="1" eaLnBrk="1" latinLnBrk="0" hangingPunct="1">
      <a:defRPr sz="1900" kern="1200">
        <a:solidFill>
          <a:schemeClr val="tx1"/>
        </a:solidFill>
        <a:latin typeface="+mn-lt"/>
        <a:ea typeface="+mn-ea"/>
        <a:cs typeface="+mn-cs"/>
      </a:defRPr>
    </a:lvl6pPr>
    <a:lvl7pPr marL="2873369" algn="r" defTabSz="957790" rtl="1" eaLnBrk="1" latinLnBrk="0" hangingPunct="1">
      <a:defRPr sz="1900" kern="1200">
        <a:solidFill>
          <a:schemeClr val="tx1"/>
        </a:solidFill>
        <a:latin typeface="+mn-lt"/>
        <a:ea typeface="+mn-ea"/>
        <a:cs typeface="+mn-cs"/>
      </a:defRPr>
    </a:lvl7pPr>
    <a:lvl8pPr marL="3352263" algn="r" defTabSz="957790" rtl="1" eaLnBrk="1" latinLnBrk="0" hangingPunct="1">
      <a:defRPr sz="1900" kern="1200">
        <a:solidFill>
          <a:schemeClr val="tx1"/>
        </a:solidFill>
        <a:latin typeface="+mn-lt"/>
        <a:ea typeface="+mn-ea"/>
        <a:cs typeface="+mn-cs"/>
      </a:defRPr>
    </a:lvl8pPr>
    <a:lvl9pPr marL="3831158" algn="r" defTabSz="957790" rtl="1"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205"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כותרת 28"/>
          <p:cNvSpPr>
            <a:spLocks noGrp="1"/>
          </p:cNvSpPr>
          <p:nvPr>
            <p:ph type="ctrTitle"/>
          </p:nvPr>
        </p:nvSpPr>
        <p:spPr>
          <a:xfrm>
            <a:off x="412750" y="4853412"/>
            <a:ext cx="9163050" cy="1222375"/>
          </a:xfrm>
        </p:spPr>
        <p:txBody>
          <a:bodyPr anchor="t"/>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16" name="מציין מיקום של תאריך 15"/>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2" name="מציין מיקום של כותרת תחתונה 1"/>
          <p:cNvSpPr>
            <a:spLocks noGrp="1"/>
          </p:cNvSpPr>
          <p:nvPr>
            <p:ph type="ftr" sz="quarter" idx="11"/>
          </p:nvPr>
        </p:nvSpPr>
        <p:spPr/>
        <p:txBody>
          <a:bodyPr/>
          <a:lstStyle/>
          <a:p>
            <a:endParaRPr lang="he-IL"/>
          </a:p>
        </p:txBody>
      </p:sp>
      <p:sp>
        <p:nvSpPr>
          <p:cNvPr id="15" name="מציין מיקום של מספר שקופית 14"/>
          <p:cNvSpPr>
            <a:spLocks noGrp="1"/>
          </p:cNvSpPr>
          <p:nvPr>
            <p:ph type="sldNum" sz="quarter" idx="12"/>
          </p:nvPr>
        </p:nvSpPr>
        <p:spPr>
          <a:xfrm>
            <a:off x="8915400" y="6473952"/>
            <a:ext cx="822198" cy="246888"/>
          </a:xfrm>
        </p:spPr>
        <p:txBody>
          <a:body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7429500" y="549277"/>
            <a:ext cx="19812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95300" y="549277"/>
            <a:ext cx="67691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2" name="כותרת 2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27" name="מציין מיקום תוכן 26"/>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19" name="מציין מיקום של כותרת תחתונה 18"/>
          <p:cNvSpPr>
            <a:spLocks noGrp="1"/>
          </p:cNvSpPr>
          <p:nvPr>
            <p:ph type="ftr" sz="quarter" idx="11"/>
          </p:nvPr>
        </p:nvSpPr>
        <p:spPr>
          <a:xfrm>
            <a:off x="3879850" y="76201"/>
            <a:ext cx="3136900" cy="288925"/>
          </a:xfrm>
        </p:spPr>
        <p:txBody>
          <a:bodyPr/>
          <a:lstStyle/>
          <a:p>
            <a:endParaRPr lang="he-IL"/>
          </a:p>
        </p:txBody>
      </p:sp>
      <p:sp>
        <p:nvSpPr>
          <p:cNvPr id="16" name="מציין מיקום של מספר שקופית 15"/>
          <p:cNvSpPr>
            <a:spLocks noGrp="1"/>
          </p:cNvSpPr>
          <p:nvPr>
            <p:ph type="sldNum" sz="quarter" idx="12"/>
          </p:nvPr>
        </p:nvSpPr>
        <p:spPr>
          <a:xfrm>
            <a:off x="8915400" y="6473952"/>
            <a:ext cx="822198" cy="246888"/>
          </a:xfrm>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טקסט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19" name="מציין מיקום של תאריך 18"/>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11" name="מציין מיקום של כותרת תחתונה 10"/>
          <p:cNvSpPr>
            <a:spLocks noGrp="1"/>
          </p:cNvSpPr>
          <p:nvPr>
            <p:ph type="ftr" sz="quarter" idx="11"/>
          </p:nvPr>
        </p:nvSpPr>
        <p:spPr/>
        <p:txBody>
          <a:bodyPr/>
          <a:lstStyle/>
          <a:p>
            <a:endParaRPr lang="he-IL"/>
          </a:p>
        </p:txBody>
      </p:sp>
      <p:sp>
        <p:nvSpPr>
          <p:cNvPr id="16" name="מציין מיקום של מספר שקופית 15"/>
          <p:cNvSpPr>
            <a:spLocks noGrp="1"/>
          </p:cNvSpPr>
          <p:nvPr>
            <p:ph type="sldNum" sz="quarter" idx="12"/>
          </p:nvPr>
        </p:nvSpPr>
        <p:spPr/>
        <p:txBody>
          <a:bodyPr/>
          <a:lstStyle/>
          <a:p>
            <a:fld id="{DAF22AC9-109E-4E4D-92F9-530E51D9A3A2}" type="slidenum">
              <a:rPr lang="he-IL" smtClean="0"/>
              <a:t>‹#›</a:t>
            </a:fld>
            <a:endParaRPr lang="he-IL"/>
          </a:p>
        </p:txBody>
      </p:sp>
      <p:sp>
        <p:nvSpPr>
          <p:cNvPr id="8" name="כותרת 7"/>
          <p:cNvSpPr>
            <a:spLocks noGrp="1"/>
          </p:cNvSpPr>
          <p:nvPr>
            <p:ph type="title"/>
          </p:nvPr>
        </p:nvSpPr>
        <p:spPr>
          <a:xfrm>
            <a:off x="195515" y="2947086"/>
            <a:ext cx="9410700" cy="1184825"/>
          </a:xfrm>
        </p:spPr>
        <p:txBody>
          <a:bodyPr rtlCol="0" anchor="t"/>
          <a:lstStyle>
            <a:lvl1pPr algn="r">
              <a:defRPr/>
            </a:lvl1pPr>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0" name="כותרת 19"/>
          <p:cNvSpPr>
            <a:spLocks noGrp="1"/>
          </p:cNvSpPr>
          <p:nvPr>
            <p:ph type="title"/>
          </p:nvPr>
        </p:nvSpPr>
        <p:spPr>
          <a:xfrm>
            <a:off x="326898" y="457200"/>
            <a:ext cx="9410700" cy="841248"/>
          </a:xfrm>
        </p:spPr>
        <p:txBody>
          <a:bodyPr/>
          <a:lstStyle/>
          <a:p>
            <a:r>
              <a:rPr kumimoji="0" lang="he-IL" smtClean="0"/>
              <a:t>לחץ כדי לערוך סגנון כותרת של תבנית בסיס</a:t>
            </a:r>
            <a:endParaRPr kumimoji="0" lang="en-US"/>
          </a:p>
        </p:txBody>
      </p:sp>
      <p:sp>
        <p:nvSpPr>
          <p:cNvPr id="14" name="מציין מיקום תוכן 13"/>
          <p:cNvSpPr>
            <a:spLocks noGrp="1"/>
          </p:cNvSpPr>
          <p:nvPr>
            <p:ph sz="half" idx="1"/>
          </p:nvPr>
        </p:nvSpPr>
        <p:spPr>
          <a:xfrm>
            <a:off x="330200" y="1600200"/>
            <a:ext cx="454025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5035550" y="1600200"/>
            <a:ext cx="470535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10" name="מציין מיקום של כותרת תחתונה 9"/>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9" name="כותרת 28"/>
          <p:cNvSpPr>
            <a:spLocks noGrp="1"/>
          </p:cNvSpPr>
          <p:nvPr>
            <p:ph type="title"/>
          </p:nvPr>
        </p:nvSpPr>
        <p:spPr>
          <a:xfrm>
            <a:off x="330200" y="5410200"/>
            <a:ext cx="9328150" cy="882650"/>
          </a:xfrm>
        </p:spPr>
        <p:txBody>
          <a:bodyPr anchor="ctr"/>
          <a:lstStyle>
            <a:lvl1pPr>
              <a:defRPr/>
            </a:lvl1p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25" name="מציין מיקום טקסט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8" name="מציין מיקום תוכן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0" name="מציין מיקום של תאריך 9"/>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915400" y="6477000"/>
            <a:ext cx="825500" cy="246888"/>
          </a:xfrm>
        </p:spPr>
        <p:txBody>
          <a:bodyPr/>
          <a:lstStyle/>
          <a:p>
            <a:fld id="{DAF22AC9-109E-4E4D-92F9-530E51D9A3A2}" type="slidenum">
              <a:rPr lang="he-IL" smtClean="0"/>
              <a:t>‹#›</a:t>
            </a:fld>
            <a:endParaRPr lang="he-IL"/>
          </a:p>
        </p:txBody>
      </p:sp>
      <p:sp>
        <p:nvSpPr>
          <p:cNvPr id="11" name="מחבר ישר 10"/>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0" name="כותרת 29"/>
          <p:cNvSpPr>
            <a:spLocks noGrp="1"/>
          </p:cNvSpPr>
          <p:nvPr>
            <p:ph type="title"/>
          </p:nvPr>
        </p:nvSpPr>
        <p:spPr>
          <a:xfrm>
            <a:off x="326898" y="457200"/>
            <a:ext cx="9410700" cy="841248"/>
          </a:xfrm>
        </p:spPr>
        <p:txBody>
          <a:bodyPr/>
          <a:lstStyle/>
          <a:p>
            <a:r>
              <a:rPr kumimoji="0" lang="he-IL" smtClean="0"/>
              <a:t>לחץ כדי לערוך סגנון כותרת של תבנית בסיס</a:t>
            </a:r>
            <a:endParaRPr kumimoji="0" lang="en-US"/>
          </a:p>
        </p:txBody>
      </p:sp>
      <p:sp>
        <p:nvSpPr>
          <p:cNvPr id="12" name="מציין מיקום של תאריך 11"/>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21" name="מציין מיקום של כותרת תחתונה 20"/>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24" name="מציין מיקום של כותרת תחתונה 23"/>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מחבר ישר 7"/>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כותרת 11"/>
          <p:cNvSpPr>
            <a:spLocks noGrp="1"/>
          </p:cNvSpPr>
          <p:nvPr>
            <p:ph type="title"/>
          </p:nvPr>
        </p:nvSpPr>
        <p:spPr>
          <a:xfrm>
            <a:off x="495300" y="5486400"/>
            <a:ext cx="9163050" cy="520700"/>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14" name="מציין מיקום תוכן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29" name="מציין מיקום של כותרת תחתונה 28"/>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3" name="מציין מיקום של תמונה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t>י"ז/אב/תשע"ד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DAF22AC9-109E-4E4D-92F9-530E51D9A3A2}" type="slidenum">
              <a:rPr lang="he-IL" smtClean="0"/>
              <a:t>‹#›</a:t>
            </a:fld>
            <a:endParaRPr lang="he-IL"/>
          </a:p>
        </p:txBody>
      </p:sp>
      <p:sp>
        <p:nvSpPr>
          <p:cNvPr id="17" name="כותרת 16"/>
          <p:cNvSpPr>
            <a:spLocks noGrp="1"/>
          </p:cNvSpPr>
          <p:nvPr>
            <p:ph type="title"/>
          </p:nvPr>
        </p:nvSpPr>
        <p:spPr>
          <a:xfrm>
            <a:off x="412750" y="4993760"/>
            <a:ext cx="6356350" cy="522288"/>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מציין מיקום טקסט 7"/>
          <p:cNvSpPr>
            <a:spLocks noGrp="1"/>
          </p:cNvSpPr>
          <p:nvPr>
            <p:ph type="body" idx="1"/>
          </p:nvPr>
        </p:nvSpPr>
        <p:spPr>
          <a:xfrm>
            <a:off x="330200" y="1554163"/>
            <a:ext cx="9410700" cy="45259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1" name="מציין מיקום של תאריך 10"/>
          <p:cNvSpPr>
            <a:spLocks noGrp="1"/>
          </p:cNvSpPr>
          <p:nvPr>
            <p:ph type="dt" sz="half" idx="2"/>
          </p:nvPr>
        </p:nvSpPr>
        <p:spPr>
          <a:xfrm>
            <a:off x="7016750" y="76201"/>
            <a:ext cx="2724150" cy="288925"/>
          </a:xfrm>
          <a:prstGeom prst="rect">
            <a:avLst/>
          </a:prstGeom>
        </p:spPr>
        <p:txBody>
          <a:bodyPr vert="horz"/>
          <a:lstStyle>
            <a:lvl1pPr algn="l" eaLnBrk="1" latinLnBrk="0" hangingPunct="1">
              <a:defRPr kumimoji="0" sz="1200">
                <a:solidFill>
                  <a:schemeClr val="accent1">
                    <a:shade val="75000"/>
                  </a:schemeClr>
                </a:solidFill>
              </a:defRPr>
            </a:lvl1pPr>
          </a:lstStyle>
          <a:p>
            <a:fld id="{4E7438E1-117D-44FB-AC24-B79D899BA877}" type="datetimeFigureOut">
              <a:rPr lang="he-IL" smtClean="0"/>
              <a:t>י"ז/אב/תשע"ד</a:t>
            </a:fld>
            <a:endParaRPr lang="he-IL"/>
          </a:p>
        </p:txBody>
      </p:sp>
      <p:sp>
        <p:nvSpPr>
          <p:cNvPr id="28" name="מציין מיקום של כותרת תחתונה 27"/>
          <p:cNvSpPr>
            <a:spLocks noGrp="1"/>
          </p:cNvSpPr>
          <p:nvPr>
            <p:ph type="ftr" sz="quarter" idx="3"/>
          </p:nvPr>
        </p:nvSpPr>
        <p:spPr>
          <a:xfrm>
            <a:off x="3384550" y="76201"/>
            <a:ext cx="36322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e-IL"/>
          </a:p>
        </p:txBody>
      </p:sp>
      <p:sp>
        <p:nvSpPr>
          <p:cNvPr id="5" name="מציין מיקום של מספר שקופית 4"/>
          <p:cNvSpPr>
            <a:spLocks noGrp="1"/>
          </p:cNvSpPr>
          <p:nvPr>
            <p:ph type="sldNum" sz="quarter" idx="4"/>
          </p:nvPr>
        </p:nvSpPr>
        <p:spPr>
          <a:xfrm>
            <a:off x="8915400" y="6477001"/>
            <a:ext cx="825500" cy="244475"/>
          </a:xfrm>
          <a:prstGeom prst="rect">
            <a:avLst/>
          </a:prstGeom>
        </p:spPr>
        <p:txBody>
          <a:bodyPr vert="horz"/>
          <a:lstStyle>
            <a:lvl1pPr algn="r" eaLnBrk="1" latinLnBrk="0" hangingPunct="1">
              <a:defRPr kumimoji="0" sz="1200">
                <a:solidFill>
                  <a:schemeClr val="accent1">
                    <a:shade val="75000"/>
                  </a:schemeClr>
                </a:solidFill>
              </a:defRPr>
            </a:lvl1pPr>
          </a:lstStyle>
          <a:p>
            <a:fld id="{DAF22AC9-109E-4E4D-92F9-530E51D9A3A2}" type="slidenum">
              <a:rPr lang="he-IL" smtClean="0"/>
              <a:t>‹#›</a:t>
            </a:fld>
            <a:endParaRPr lang="he-IL"/>
          </a:p>
        </p:txBody>
      </p:sp>
      <p:sp>
        <p:nvSpPr>
          <p:cNvPr id="10" name="מציין מיקום של כותרת 9"/>
          <p:cNvSpPr>
            <a:spLocks noGrp="1"/>
          </p:cNvSpPr>
          <p:nvPr>
            <p:ph type="title"/>
          </p:nvPr>
        </p:nvSpPr>
        <p:spPr>
          <a:xfrm>
            <a:off x="330200" y="457200"/>
            <a:ext cx="9410700" cy="838200"/>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9" name="מחבר ישר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חבר ישר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yaakobov001@gmail.com?subject=&#1489;&#1511;&#1513;&#1512;%20&#1500;&#1514;&#1493;&#1499;&#1504;&#1514;%20&#1506;&#1497;&#1510;&#1493;&#1489;%20&#1505;&#1508;&#1512;&#1497;%20&#1511;&#1493;&#1491;&#1513;%20&#1489;&#1493;&#1493;&#1512;&#149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1053857" y="1628800"/>
            <a:ext cx="7798287" cy="292387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מדריך לתוכנת</a:t>
            </a:r>
            <a:endParaRPr lang="he-IL"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endParaRPr>
          </a:p>
          <a:p>
            <a:pPr algn="ctr"/>
            <a:r>
              <a:rPr lang="he-IL"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חיפוש מהיר במסמכים</a:t>
            </a:r>
          </a:p>
          <a:p>
            <a:pPr algn="ctr"/>
            <a:endParaRPr lang="he-IL"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endParaRPr>
          </a:p>
          <a:p>
            <a:pPr algn="ctr"/>
            <a:r>
              <a:rPr lang="he-IL" sz="4000"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גירסה</a:t>
            </a:r>
            <a:r>
              <a:rPr lang="he-IL" sz="40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 – </a:t>
            </a:r>
            <a:r>
              <a:rPr lang="he-IL" sz="40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2</a:t>
            </a:r>
            <a:endParaRPr lang="he-IL" sz="40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endParaRPr>
          </a:p>
        </p:txBody>
      </p:sp>
      <p:sp>
        <p:nvSpPr>
          <p:cNvPr id="2" name="מלבן 1"/>
          <p:cNvSpPr/>
          <p:nvPr/>
        </p:nvSpPr>
        <p:spPr>
          <a:xfrm>
            <a:off x="8189988" y="400310"/>
            <a:ext cx="1005403" cy="584775"/>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he-IL" sz="3200" b="1" cap="none" spc="0" dirty="0" smtClean="0">
                <a:ln/>
                <a:solidFill>
                  <a:schemeClr val="accent5">
                    <a:tint val="50000"/>
                    <a:satMod val="180000"/>
                  </a:schemeClr>
                </a:solidFill>
                <a:effectLst/>
                <a:latin typeface="Guttman Drogolin" panose="02010401010101010101" pitchFamily="2" charset="-79"/>
                <a:cs typeface="Guttman Drogolin" panose="02010401010101010101" pitchFamily="2" charset="-79"/>
              </a:rPr>
              <a:t>בס"ד</a:t>
            </a:r>
            <a:endParaRPr lang="he-IL" sz="3200" b="1" cap="none" spc="0" dirty="0">
              <a:ln/>
              <a:solidFill>
                <a:schemeClr val="accent5">
                  <a:tint val="50000"/>
                  <a:satMod val="180000"/>
                </a:schemeClr>
              </a:solidFill>
              <a:effectLst/>
              <a:latin typeface="Guttman Drogolin" panose="02010401010101010101" pitchFamily="2" charset="-79"/>
              <a:cs typeface="Guttman Drogolin" panose="02010401010101010101" pitchFamily="2" charset="-79"/>
            </a:endParaRPr>
          </a:p>
        </p:txBody>
      </p:sp>
    </p:spTree>
    <p:extLst>
      <p:ext uri="{BB962C8B-B14F-4D97-AF65-F5344CB8AC3E}">
        <p14:creationId xmlns:p14="http://schemas.microsoft.com/office/powerpoint/2010/main" val="3265601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63" t="6249" r="1051" b="68015"/>
          <a:stretch/>
        </p:blipFill>
        <p:spPr bwMode="auto">
          <a:xfrm>
            <a:off x="712305" y="3099001"/>
            <a:ext cx="8680862" cy="127960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כלי יצירת אינדקס</a:t>
            </a:r>
          </a:p>
        </p:txBody>
      </p:sp>
      <p:sp>
        <p:nvSpPr>
          <p:cNvPr id="5" name="הסבר מלבני מעוגל 4"/>
          <p:cNvSpPr/>
          <p:nvPr/>
        </p:nvSpPr>
        <p:spPr>
          <a:xfrm>
            <a:off x="3684584" y="4511757"/>
            <a:ext cx="2736303" cy="994613"/>
          </a:xfrm>
          <a:prstGeom prst="wedgeRoundRectCallout">
            <a:avLst>
              <a:gd name="adj1" fmla="val -49740"/>
              <a:gd name="adj2" fmla="val -86596"/>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יבוא אינדקס קיים לרשימת האינדקסים של התוכנה.</a:t>
            </a:r>
            <a:endParaRPr lang="he-IL" dirty="0"/>
          </a:p>
        </p:txBody>
      </p:sp>
      <p:sp>
        <p:nvSpPr>
          <p:cNvPr id="6" name="הסבר מלבני מעוגל 5"/>
          <p:cNvSpPr/>
          <p:nvPr/>
        </p:nvSpPr>
        <p:spPr>
          <a:xfrm>
            <a:off x="675184" y="1916832"/>
            <a:ext cx="3050497" cy="1048431"/>
          </a:xfrm>
          <a:prstGeom prst="wedgeRoundRectCallout">
            <a:avLst>
              <a:gd name="adj1" fmla="val 16771"/>
              <a:gd name="adj2" fmla="val 64979"/>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הגדרת אינדקס חדש שיכלול רשימה של קבצים </a:t>
            </a:r>
            <a:r>
              <a:rPr lang="he-IL" dirty="0" err="1" smtClean="0"/>
              <a:t>ותקיות</a:t>
            </a:r>
            <a:r>
              <a:rPr lang="he-IL" dirty="0" smtClean="0"/>
              <a:t> נבחרים.</a:t>
            </a:r>
            <a:endParaRPr lang="he-IL" dirty="0"/>
          </a:p>
        </p:txBody>
      </p:sp>
      <p:sp>
        <p:nvSpPr>
          <p:cNvPr id="7" name="הסבר מלבני מעוגל 6"/>
          <p:cNvSpPr/>
          <p:nvPr/>
        </p:nvSpPr>
        <p:spPr>
          <a:xfrm>
            <a:off x="4010356" y="1916832"/>
            <a:ext cx="1885287" cy="976423"/>
          </a:xfrm>
          <a:prstGeom prst="wedgeRoundRectCallout">
            <a:avLst>
              <a:gd name="adj1" fmla="val -30742"/>
              <a:gd name="adj2" fmla="val 72250"/>
              <a:gd name="adj3" fmla="val 16667"/>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he-IL" dirty="0" smtClean="0"/>
              <a:t>מחיקת אינדקס קיים.</a:t>
            </a:r>
            <a:endParaRPr lang="he-IL" dirty="0"/>
          </a:p>
        </p:txBody>
      </p:sp>
      <p:sp>
        <p:nvSpPr>
          <p:cNvPr id="8" name="הסבר מלבני מעוגל 7"/>
          <p:cNvSpPr/>
          <p:nvPr/>
        </p:nvSpPr>
        <p:spPr>
          <a:xfrm>
            <a:off x="712305" y="4509120"/>
            <a:ext cx="2736303" cy="997250"/>
          </a:xfrm>
          <a:prstGeom prst="wedgeRoundRectCallout">
            <a:avLst>
              <a:gd name="adj1" fmla="val -25277"/>
              <a:gd name="adj2" fmla="val -82927"/>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מתחיל בניית אינדקס - סורק את רשימת הקבצים </a:t>
            </a:r>
            <a:r>
              <a:rPr lang="he-IL" dirty="0" err="1" smtClean="0"/>
              <a:t>והתקיות</a:t>
            </a:r>
            <a:r>
              <a:rPr lang="he-IL" dirty="0" smtClean="0"/>
              <a:t> הנבחרת.</a:t>
            </a:r>
            <a:endParaRPr lang="he-IL" dirty="0"/>
          </a:p>
        </p:txBody>
      </p:sp>
      <p:sp>
        <p:nvSpPr>
          <p:cNvPr id="9" name="הסבר מלבני מעוגל 8"/>
          <p:cNvSpPr/>
          <p:nvPr/>
        </p:nvSpPr>
        <p:spPr>
          <a:xfrm>
            <a:off x="6876693" y="4511757"/>
            <a:ext cx="2736303" cy="1008112"/>
          </a:xfrm>
          <a:prstGeom prst="wedgeRoundRectCallout">
            <a:avLst>
              <a:gd name="adj1" fmla="val 30926"/>
              <a:gd name="adj2" fmla="val -69383"/>
              <a:gd name="adj3" fmla="val 16667"/>
            </a:avLst>
          </a:prstGeom>
        </p:spPr>
        <p:style>
          <a:lnRef idx="1">
            <a:schemeClr val="accent3"/>
          </a:lnRef>
          <a:fillRef idx="3">
            <a:schemeClr val="accent3"/>
          </a:fillRef>
          <a:effectRef idx="2">
            <a:schemeClr val="accent3"/>
          </a:effectRef>
          <a:fontRef idx="minor">
            <a:schemeClr val="lt1"/>
          </a:fontRef>
        </p:style>
        <p:txBody>
          <a:bodyPr rtlCol="1" anchor="ctr"/>
          <a:lstStyle/>
          <a:p>
            <a:pPr algn="just"/>
            <a:r>
              <a:rPr lang="he-IL" dirty="0" smtClean="0"/>
              <a:t>בחר אם לבנות מחדש את האינדקס לפני העדכון.</a:t>
            </a:r>
            <a:endParaRPr lang="he-IL" dirty="0"/>
          </a:p>
        </p:txBody>
      </p:sp>
    </p:spTree>
    <p:extLst>
      <p:ext uri="{BB962C8B-B14F-4D97-AF65-F5344CB8AC3E}">
        <p14:creationId xmlns:p14="http://schemas.microsoft.com/office/powerpoint/2010/main" val="367719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64" y="1538020"/>
            <a:ext cx="6698561" cy="4381880"/>
          </a:xfrm>
          <a:prstGeom prst="rect">
            <a:avLst/>
          </a:prstGeom>
          <a:ln>
            <a:noFill/>
          </a:ln>
          <a:effectLst>
            <a:outerShdw blurRad="292100" dist="139700" dir="2700000" algn="tl" rotWithShape="0">
              <a:srgbClr val="333333">
                <a:alpha val="65000"/>
              </a:srgbClr>
            </a:outerShdw>
          </a:effec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חיפוש טבלאי</a:t>
            </a:r>
            <a:endParaRPr lang="he-IL" dirty="0"/>
          </a:p>
        </p:txBody>
      </p:sp>
      <p:sp>
        <p:nvSpPr>
          <p:cNvPr id="4" name="הסבר מלבני מעוגל 3"/>
          <p:cNvSpPr/>
          <p:nvPr/>
        </p:nvSpPr>
        <p:spPr>
          <a:xfrm>
            <a:off x="7185248" y="2564904"/>
            <a:ext cx="2482459" cy="3168352"/>
          </a:xfrm>
          <a:prstGeom prst="wedgeRoundRectCallout">
            <a:avLst>
              <a:gd name="adj1" fmla="val -61378"/>
              <a:gd name="adj2" fmla="val 20452"/>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spcBef>
                <a:spcPts val="600"/>
              </a:spcBef>
              <a:spcAft>
                <a:spcPts val="600"/>
              </a:spcAft>
            </a:pPr>
            <a:r>
              <a:rPr lang="he-IL" sz="1600" dirty="0" smtClean="0"/>
              <a:t>סדר השימוש:</a:t>
            </a:r>
          </a:p>
          <a:p>
            <a:pPr algn="just">
              <a:spcBef>
                <a:spcPts val="600"/>
              </a:spcBef>
              <a:spcAft>
                <a:spcPts val="600"/>
              </a:spcAft>
            </a:pPr>
            <a:r>
              <a:rPr lang="he-IL" sz="1600" dirty="0" smtClean="0"/>
              <a:t>1. תחילה בחר אינדקסים שהחיפוש יתבצע בהם, על ידי לחיצה על 'בחירת אינדקסים'.</a:t>
            </a:r>
          </a:p>
          <a:p>
            <a:pPr algn="just">
              <a:spcBef>
                <a:spcPts val="600"/>
              </a:spcBef>
              <a:spcAft>
                <a:spcPts val="600"/>
              </a:spcAft>
            </a:pPr>
            <a:r>
              <a:rPr lang="he-IL" sz="1600" dirty="0" smtClean="0"/>
              <a:t>2. הקלד את </a:t>
            </a:r>
            <a:r>
              <a:rPr lang="he-IL" sz="1600" dirty="0" err="1" smtClean="0"/>
              <a:t>השאילתא</a:t>
            </a:r>
            <a:r>
              <a:rPr lang="he-IL" sz="1600" dirty="0" smtClean="0"/>
              <a:t>.</a:t>
            </a:r>
          </a:p>
          <a:p>
            <a:pPr algn="just">
              <a:spcBef>
                <a:spcPts val="600"/>
              </a:spcBef>
              <a:spcAft>
                <a:spcPts val="600"/>
              </a:spcAft>
            </a:pPr>
            <a:r>
              <a:rPr lang="he-IL" sz="1600" dirty="0" smtClean="0"/>
              <a:t>3. לחץ </a:t>
            </a:r>
            <a:r>
              <a:rPr lang="en-US" sz="1600" dirty="0" smtClean="0"/>
              <a:t>ENTER</a:t>
            </a:r>
            <a:r>
              <a:rPr lang="he-IL" sz="1600" dirty="0" smtClean="0"/>
              <a:t> או 'בצע חיפוש'.</a:t>
            </a:r>
            <a:endParaRPr lang="he-IL" sz="1600" dirty="0"/>
          </a:p>
        </p:txBody>
      </p:sp>
    </p:spTree>
    <p:extLst>
      <p:ext uri="{BB962C8B-B14F-4D97-AF65-F5344CB8AC3E}">
        <p14:creationId xmlns:p14="http://schemas.microsoft.com/office/powerpoint/2010/main" val="2015587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rotWithShape="1">
          <a:blip r:embed="rId2">
            <a:extLst>
              <a:ext uri="{28A0092B-C50C-407E-A947-70E740481C1C}">
                <a14:useLocalDpi xmlns:a14="http://schemas.microsoft.com/office/drawing/2010/main" val="0"/>
              </a:ext>
            </a:extLst>
          </a:blip>
          <a:srcRect t="6563" b="43961"/>
          <a:stretch/>
        </p:blipFill>
        <p:spPr>
          <a:xfrm>
            <a:off x="1603719" y="1268760"/>
            <a:ext cx="6698561" cy="2168013"/>
          </a:xfrm>
          <a:prstGeom prst="rect">
            <a:avLst/>
          </a:prstGeom>
          <a:ln>
            <a:noFill/>
          </a:ln>
          <a:effectLst>
            <a:outerShdw blurRad="292100" dist="139700" dir="2700000" algn="tl" rotWithShape="0">
              <a:srgbClr val="333333">
                <a:alpha val="65000"/>
              </a:srgbClr>
            </a:outerShdw>
          </a:effec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בניית </a:t>
            </a:r>
            <a:r>
              <a:rPr lang="he-IL" dirty="0" err="1" smtClean="0"/>
              <a:t>שאילתא</a:t>
            </a:r>
            <a:endParaRPr lang="he-IL" dirty="0"/>
          </a:p>
        </p:txBody>
      </p:sp>
      <p:sp>
        <p:nvSpPr>
          <p:cNvPr id="4" name="הסבר מלבני מעוגל 3"/>
          <p:cNvSpPr/>
          <p:nvPr/>
        </p:nvSpPr>
        <p:spPr>
          <a:xfrm>
            <a:off x="5457056" y="3689412"/>
            <a:ext cx="3865358" cy="2844316"/>
          </a:xfrm>
          <a:prstGeom prst="wedgeRoundRectCallout">
            <a:avLst>
              <a:gd name="adj1" fmla="val 6933"/>
              <a:gd name="adj2" fmla="val -67942"/>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sz="1800" dirty="0" err="1" smtClean="0"/>
              <a:t>השאילתא</a:t>
            </a:r>
            <a:r>
              <a:rPr lang="he-IL" sz="1800" dirty="0" smtClean="0"/>
              <a:t> יכולה להכיל עד 6 מרכיבים, כאשר בכל מרכיב עד 4 מילים.</a:t>
            </a:r>
          </a:p>
          <a:p>
            <a:pPr algn="just"/>
            <a:r>
              <a:rPr lang="he-IL" sz="1800" dirty="0" smtClean="0"/>
              <a:t>אם נרצה לחפש את המילה 'ויאמר' ואחר כך את המילה 'משה' או 'אהרן' נכניס לרכיב הראשון במילה הראשונה את המילה 'ויאמר' וברכיב השני במילה הראשונה 'משה' ובמילה </a:t>
            </a:r>
            <a:r>
              <a:rPr lang="he-IL" sz="1800" dirty="0" err="1" smtClean="0"/>
              <a:t>השניה</a:t>
            </a:r>
            <a:r>
              <a:rPr lang="he-IL" sz="1800" dirty="0" smtClean="0"/>
              <a:t> באותו רכיב 'אהרן'. </a:t>
            </a:r>
            <a:endParaRPr lang="he-IL" sz="1800" dirty="0"/>
          </a:p>
        </p:txBody>
      </p:sp>
      <p:sp>
        <p:nvSpPr>
          <p:cNvPr id="5" name="הסבר מלבני מעוגל 4"/>
          <p:cNvSpPr/>
          <p:nvPr/>
        </p:nvSpPr>
        <p:spPr>
          <a:xfrm>
            <a:off x="1603719" y="3689412"/>
            <a:ext cx="3205265" cy="2844316"/>
          </a:xfrm>
          <a:prstGeom prst="wedgeRoundRectCallout">
            <a:avLst>
              <a:gd name="adj1" fmla="val 6933"/>
              <a:gd name="adj2" fmla="val -67942"/>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spcAft>
                <a:spcPts val="600"/>
              </a:spcAft>
            </a:pPr>
            <a:r>
              <a:rPr lang="he-IL" sz="1800" smtClean="0"/>
              <a:t>באפשרותך לקבוע </a:t>
            </a:r>
            <a:r>
              <a:rPr lang="he-IL" sz="1800" dirty="0" smtClean="0"/>
              <a:t>לגבי כל רכיב האם יופיע </a:t>
            </a:r>
            <a:r>
              <a:rPr lang="he-IL" sz="1800" dirty="0" err="1" smtClean="0"/>
              <a:t>בדווקא</a:t>
            </a:r>
            <a:r>
              <a:rPr lang="he-IL" sz="1800" dirty="0" smtClean="0"/>
              <a:t> אחרי הרכיב שקודם לו </a:t>
            </a:r>
            <a:r>
              <a:rPr lang="he-IL" sz="1800" dirty="0" err="1" smtClean="0"/>
              <a:t>ע''י</a:t>
            </a:r>
            <a:r>
              <a:rPr lang="he-IL" sz="1800" dirty="0" smtClean="0"/>
              <a:t> סימון 'לפי הסדר'.</a:t>
            </a:r>
          </a:p>
          <a:p>
            <a:pPr algn="just">
              <a:spcAft>
                <a:spcPts val="600"/>
              </a:spcAft>
            </a:pPr>
            <a:r>
              <a:rPr lang="he-IL" sz="1800" dirty="0" smtClean="0"/>
              <a:t>וכן תוכל לקבוע את המרחק המקסימלי בין רכיב אחד לרכיב הבא אחריו, אין הגבלה לגודל המרחק.</a:t>
            </a:r>
            <a:endParaRPr lang="he-IL" sz="1800" dirty="0"/>
          </a:p>
        </p:txBody>
      </p:sp>
    </p:spTree>
    <p:extLst>
      <p:ext uri="{BB962C8B-B14F-4D97-AF65-F5344CB8AC3E}">
        <p14:creationId xmlns:p14="http://schemas.microsoft.com/office/powerpoint/2010/main" val="799369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rotWithShape="1">
          <a:blip r:embed="rId2">
            <a:extLst>
              <a:ext uri="{28A0092B-C50C-407E-A947-70E740481C1C}">
                <a14:useLocalDpi xmlns:a14="http://schemas.microsoft.com/office/drawing/2010/main" val="0"/>
              </a:ext>
            </a:extLst>
          </a:blip>
          <a:srcRect t="53010"/>
          <a:stretch/>
        </p:blipFill>
        <p:spPr>
          <a:xfrm>
            <a:off x="1603719" y="4190837"/>
            <a:ext cx="6698561" cy="2059042"/>
          </a:xfrm>
          <a:prstGeom prst="rect">
            <a:avLst/>
          </a:prstGeom>
          <a:ln>
            <a:noFill/>
          </a:ln>
          <a:effectLst>
            <a:outerShdw blurRad="292100" dist="139700" dir="2700000" algn="tl" rotWithShape="0">
              <a:srgbClr val="333333">
                <a:alpha val="65000"/>
              </a:srgbClr>
            </a:outerShdw>
          </a:effec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הגדרת מאפייני </a:t>
            </a:r>
            <a:r>
              <a:rPr lang="he-IL" dirty="0" err="1" smtClean="0"/>
              <a:t>שאילתא</a:t>
            </a:r>
            <a:endParaRPr lang="he-IL" dirty="0"/>
          </a:p>
        </p:txBody>
      </p:sp>
      <p:sp>
        <p:nvSpPr>
          <p:cNvPr id="4" name="הסבר מלבני מעוגל 3"/>
          <p:cNvSpPr/>
          <p:nvPr/>
        </p:nvSpPr>
        <p:spPr>
          <a:xfrm>
            <a:off x="740532" y="1196752"/>
            <a:ext cx="8424936" cy="2664296"/>
          </a:xfrm>
          <a:prstGeom prst="wedgeRoundRectCallout">
            <a:avLst>
              <a:gd name="adj1" fmla="val 26301"/>
              <a:gd name="adj2" fmla="val 50764"/>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spcAft>
                <a:spcPts val="600"/>
              </a:spcAft>
            </a:pPr>
            <a:r>
              <a:rPr lang="he-IL" sz="1600" dirty="0" smtClean="0"/>
              <a:t>סמן 'שמור חיפושים קודמים...' כדי לשפר את מהירות החיפוש, התוכנה תשמור </a:t>
            </a:r>
            <a:r>
              <a:rPr lang="he-IL" sz="1600" dirty="0" err="1" smtClean="0"/>
              <a:t>בזכרון</a:t>
            </a:r>
            <a:r>
              <a:rPr lang="he-IL" sz="1600" dirty="0" smtClean="0"/>
              <a:t> את תוצאות החיפושים שכבר בוצעו בהפעלה הנוכחית כדי להשתמש בהם שוב בחיפושים הבאים.</a:t>
            </a:r>
          </a:p>
          <a:p>
            <a:pPr algn="just">
              <a:spcAft>
                <a:spcPts val="600"/>
              </a:spcAft>
            </a:pPr>
            <a:r>
              <a:rPr lang="he-IL" sz="1600" dirty="0" smtClean="0"/>
              <a:t>סמן הכל לפי הסדר כדי שהתוכנה תחפש את כל הרכיבים לפי הסדר שהם מוקלדים בטבלת </a:t>
            </a:r>
            <a:r>
              <a:rPr lang="he-IL" sz="1600" dirty="0" err="1" smtClean="0"/>
              <a:t>השאילתא</a:t>
            </a:r>
            <a:r>
              <a:rPr lang="he-IL" sz="1600" dirty="0" smtClean="0"/>
              <a:t>.</a:t>
            </a:r>
          </a:p>
          <a:p>
            <a:pPr algn="just">
              <a:spcAft>
                <a:spcPts val="600"/>
              </a:spcAft>
            </a:pPr>
            <a:r>
              <a:rPr lang="he-IL" sz="1600" dirty="0" smtClean="0"/>
              <a:t>תוכל לבחור באלו אינדקסים התוכנה תחפש </a:t>
            </a:r>
            <a:r>
              <a:rPr lang="he-IL" sz="1600" dirty="0" err="1" smtClean="0"/>
              <a:t>ע''י</a:t>
            </a:r>
            <a:r>
              <a:rPr lang="he-IL" sz="1600" dirty="0" smtClean="0"/>
              <a:t> לחיצה על 'בחירת אינדקסים'.</a:t>
            </a:r>
          </a:p>
          <a:p>
            <a:pPr algn="just">
              <a:spcAft>
                <a:spcPts val="600"/>
              </a:spcAft>
            </a:pPr>
            <a:r>
              <a:rPr lang="he-IL" sz="1600" dirty="0" smtClean="0"/>
              <a:t>תוכל לחפש שוב שאילתות מהעבר </a:t>
            </a:r>
            <a:r>
              <a:rPr lang="he-IL" sz="1600" dirty="0" err="1" smtClean="0"/>
              <a:t>ע''י</a:t>
            </a:r>
            <a:r>
              <a:rPr lang="he-IL" sz="1600" dirty="0" smtClean="0"/>
              <a:t> לחיצה על '</a:t>
            </a:r>
            <a:r>
              <a:rPr lang="he-IL" sz="1600" dirty="0" err="1" smtClean="0"/>
              <a:t>הסטוריה</a:t>
            </a:r>
            <a:r>
              <a:rPr lang="he-IL" sz="1600" dirty="0" smtClean="0"/>
              <a:t>' </a:t>
            </a:r>
          </a:p>
          <a:p>
            <a:pPr algn="just">
              <a:spcAft>
                <a:spcPts val="600"/>
              </a:spcAft>
            </a:pPr>
            <a:r>
              <a:rPr lang="he-IL" sz="1600" b="1" u="sng" dirty="0" smtClean="0"/>
              <a:t>שימוש בכוכבית (*)</a:t>
            </a:r>
          </a:p>
          <a:p>
            <a:pPr algn="just">
              <a:spcAft>
                <a:spcPts val="600"/>
              </a:spcAft>
            </a:pPr>
            <a:r>
              <a:rPr lang="he-IL" sz="1600" dirty="0" smtClean="0"/>
              <a:t>באפשרותך להוסיף למילות החיפוש כוכבית (*) כדי לחפש כל רצף של אותיות לדוגמא: חיפוש 'של*ם' ימצא: שלום, שלם, שלומים וכדומה.</a:t>
            </a:r>
            <a:endParaRPr lang="he-IL" sz="1600" dirty="0"/>
          </a:p>
        </p:txBody>
      </p:sp>
    </p:spTree>
    <p:extLst>
      <p:ext uri="{BB962C8B-B14F-4D97-AF65-F5344CB8AC3E}">
        <p14:creationId xmlns:p14="http://schemas.microsoft.com/office/powerpoint/2010/main" val="2324468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6576" y="5288671"/>
            <a:ext cx="4248472" cy="646331"/>
          </a:xfrm>
          <a:prstGeom prst="rect">
            <a:avLst/>
          </a:prstGeom>
          <a:noFill/>
        </p:spPr>
        <p:txBody>
          <a:bodyPr wrap="square" rtlCol="1">
            <a:spAutoFit/>
          </a:bodyPr>
          <a:lstStyle/>
          <a:p>
            <a:pPr algn="l"/>
            <a:r>
              <a:rPr lang="he-IL" dirty="0" smtClean="0"/>
              <a:t>לפרטים נוספים נא לשלוח למייל:</a:t>
            </a:r>
          </a:p>
          <a:p>
            <a:pPr algn="l"/>
            <a:r>
              <a:rPr lang="en-US" dirty="0" smtClean="0">
                <a:hlinkClick r:id="rId2"/>
              </a:rPr>
              <a:t>yaakobov001@gmail.com</a:t>
            </a:r>
            <a:endParaRPr lang="he-IL" dirty="0"/>
          </a:p>
        </p:txBody>
      </p:sp>
      <p:sp>
        <p:nvSpPr>
          <p:cNvPr id="3" name="מלבן 2"/>
          <p:cNvSpPr/>
          <p:nvPr/>
        </p:nvSpPr>
        <p:spPr>
          <a:xfrm>
            <a:off x="1021988" y="1268760"/>
            <a:ext cx="7862024" cy="249299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תודה שהשתמשתם</a:t>
            </a:r>
          </a:p>
          <a:p>
            <a:pPr algn="ctr"/>
            <a:r>
              <a:rPr lang="he-IL"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בתוכנת</a:t>
            </a:r>
          </a:p>
          <a:p>
            <a:pPr algn="ctr"/>
            <a:r>
              <a:rPr lang="he-IL" sz="6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rPr>
              <a:t> 'חיפוש מהיר במסמכים'</a:t>
            </a:r>
            <a:endParaRPr lang="he-IL"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Guttman Drogolin" panose="02010401010101010101" pitchFamily="2" charset="-79"/>
              <a:cs typeface="Guttman Drogolin" panose="02010401010101010101" pitchFamily="2" charset="-79"/>
            </a:endParaRPr>
          </a:p>
        </p:txBody>
      </p:sp>
    </p:spTree>
    <p:extLst>
      <p:ext uri="{BB962C8B-B14F-4D97-AF65-F5344CB8AC3E}">
        <p14:creationId xmlns:p14="http://schemas.microsoft.com/office/powerpoint/2010/main" val="391156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עם פינות אלכסוניות מעוגלות 4"/>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מסך ראשי</a:t>
            </a:r>
            <a:endParaRPr lang="he-IL" dirty="0"/>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083" y="1268760"/>
            <a:ext cx="7315834" cy="52277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0500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1772816"/>
            <a:ext cx="8667750" cy="467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חיפוש בקבצי </a:t>
            </a:r>
            <a:r>
              <a:rPr lang="en-US" dirty="0" smtClean="0"/>
              <a:t>PDF</a:t>
            </a:r>
            <a:endParaRPr lang="he-IL" dirty="0"/>
          </a:p>
        </p:txBody>
      </p:sp>
    </p:spTree>
    <p:extLst>
      <p:ext uri="{BB962C8B-B14F-4D97-AF65-F5344CB8AC3E}">
        <p14:creationId xmlns:p14="http://schemas.microsoft.com/office/powerpoint/2010/main" val="1284584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הסבר מלבני מעוגל 1"/>
          <p:cNvSpPr/>
          <p:nvPr/>
        </p:nvSpPr>
        <p:spPr>
          <a:xfrm>
            <a:off x="434498" y="260648"/>
            <a:ext cx="9037004" cy="6336704"/>
          </a:xfrm>
          <a:prstGeom prst="wedgeRoundRectCallout">
            <a:avLst>
              <a:gd name="adj1" fmla="val 18184"/>
              <a:gd name="adj2" fmla="val 49842"/>
              <a:gd name="adj3" fmla="val 1666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1" anchor="ctr"/>
          <a:lstStyle/>
          <a:p>
            <a:pPr algn="ctr">
              <a:spcAft>
                <a:spcPts val="600"/>
              </a:spcAft>
            </a:pPr>
            <a:r>
              <a:rPr lang="he-IL" sz="1800" b="1" dirty="0" smtClean="0"/>
              <a:t>רקע כללי:</a:t>
            </a:r>
          </a:p>
          <a:p>
            <a:pPr lvl="1" algn="just">
              <a:spcAft>
                <a:spcPts val="600"/>
              </a:spcAft>
            </a:pPr>
            <a:r>
              <a:rPr lang="he-IL" sz="1600" dirty="0" err="1" smtClean="0"/>
              <a:t>ע''י</a:t>
            </a:r>
            <a:r>
              <a:rPr lang="he-IL" sz="1600" dirty="0" smtClean="0"/>
              <a:t> תוכנה זו תוכל לחפש במהירות בתוכן המסמכים שלך, התוכנה תומכת בשאילתות מורכבות כפי שיפורט בהמשך.</a:t>
            </a:r>
          </a:p>
          <a:p>
            <a:pPr algn="just">
              <a:spcAft>
                <a:spcPts val="600"/>
              </a:spcAft>
            </a:pPr>
            <a:r>
              <a:rPr lang="he-IL" sz="1600" b="1" u="sng" dirty="0" smtClean="0"/>
              <a:t>שיטת החיפוש של התוכנה:</a:t>
            </a:r>
          </a:p>
          <a:p>
            <a:pPr lvl="1" algn="just">
              <a:spcAft>
                <a:spcPts val="600"/>
              </a:spcAft>
            </a:pPr>
            <a:r>
              <a:rPr lang="he-IL" sz="1600" dirty="0" smtClean="0"/>
              <a:t>התוכנה מחפש במהירות עצומה בתוכן המסמכים, דבר זה מתאפשר הודות לאינדקס, שהוא בעצם סיכום ותמצות של תוכן המסמכים שלך. </a:t>
            </a:r>
          </a:p>
          <a:p>
            <a:pPr lvl="1" algn="just">
              <a:spcAft>
                <a:spcPts val="600"/>
              </a:spcAft>
            </a:pPr>
            <a:r>
              <a:rPr lang="he-IL" sz="1600" dirty="0" smtClean="0"/>
              <a:t>כפי שיפורט בהמשך באפשרותך ליצור כמה וכמה אינדקסים שכל אחד מהם יכלול בתוכו מאות או אלפי מסמכים. כך תוכל לבנות אינדקס נפרד עבור כל נושא, ובדומה לתוכנות חיפוש הידועות 'אוצר החכמה' </a:t>
            </a:r>
            <a:r>
              <a:rPr lang="he-IL" sz="1600" dirty="0" err="1" smtClean="0"/>
              <a:t>ו'פרוייקט</a:t>
            </a:r>
            <a:r>
              <a:rPr lang="he-IL" sz="1600" dirty="0" smtClean="0"/>
              <a:t> </a:t>
            </a:r>
            <a:r>
              <a:rPr lang="he-IL" sz="1600" dirty="0" err="1" smtClean="0"/>
              <a:t>השו"ת</a:t>
            </a:r>
            <a:r>
              <a:rPr lang="he-IL" sz="1600" dirty="0" smtClean="0"/>
              <a:t>' שבהם המשתמש מסמן באלו מאגרים יתבצע החיפוש.</a:t>
            </a:r>
          </a:p>
          <a:p>
            <a:pPr lvl="1" algn="just">
              <a:spcAft>
                <a:spcPts val="600"/>
              </a:spcAft>
            </a:pPr>
            <a:r>
              <a:rPr lang="he-IL" sz="1600" dirty="0" smtClean="0"/>
              <a:t>התוכנה נוחה מאוד לשימוש ובעברית כמובן.</a:t>
            </a:r>
          </a:p>
          <a:p>
            <a:pPr algn="just">
              <a:spcAft>
                <a:spcPts val="600"/>
              </a:spcAft>
            </a:pPr>
            <a:r>
              <a:rPr lang="he-IL" sz="1600" b="1" u="sng" dirty="0" smtClean="0"/>
              <a:t>שיטת בניית האינדקס:</a:t>
            </a:r>
          </a:p>
          <a:p>
            <a:pPr lvl="1" algn="just">
              <a:spcAft>
                <a:spcPts val="600"/>
              </a:spcAft>
            </a:pPr>
            <a:r>
              <a:rPr lang="he-IL" sz="1600" dirty="0" smtClean="0"/>
              <a:t>כאשר התוכנה סורקת מסמך כל שהוא היא מתעלמת </a:t>
            </a:r>
            <a:r>
              <a:rPr lang="he-IL" sz="1600" dirty="0" err="1" smtClean="0"/>
              <a:t>מתוי</a:t>
            </a:r>
            <a:r>
              <a:rPr lang="he-IL" sz="1600" dirty="0" smtClean="0"/>
              <a:t> ניקוד </a:t>
            </a:r>
            <a:r>
              <a:rPr lang="he-IL" sz="1600" dirty="0" err="1" smtClean="0"/>
              <a:t>ותוי</a:t>
            </a:r>
            <a:r>
              <a:rPr lang="he-IL" sz="1600" dirty="0" smtClean="0"/>
              <a:t> טעמים, כך שתוכל לחפש גם בטקסטים מנוקדים כאילו היו לא מנוקדים. לאינדקס נכנסים רק אותיות בעברית ואנגלית וכן מספרים, ולא </a:t>
            </a:r>
            <a:r>
              <a:rPr lang="he-IL" sz="1600" dirty="0" err="1" smtClean="0"/>
              <a:t>תוים</a:t>
            </a:r>
            <a:r>
              <a:rPr lang="he-IL" sz="1600" dirty="0" smtClean="0"/>
              <a:t> כלליים כיון שהם בשימוש מאפייני </a:t>
            </a:r>
            <a:r>
              <a:rPr lang="he-IL" sz="1600" dirty="0" err="1" smtClean="0"/>
              <a:t>השאילתא</a:t>
            </a:r>
            <a:r>
              <a:rPr lang="he-IL" sz="1600" dirty="0" smtClean="0"/>
              <a:t>.</a:t>
            </a:r>
          </a:p>
          <a:p>
            <a:pPr algn="just">
              <a:spcAft>
                <a:spcPts val="600"/>
              </a:spcAft>
            </a:pPr>
            <a:r>
              <a:rPr lang="he-IL" sz="1600" b="1" u="sng" dirty="0" smtClean="0"/>
              <a:t>כיצד מתחילים?</a:t>
            </a:r>
          </a:p>
          <a:p>
            <a:pPr marL="936095" lvl="1" indent="-457200" algn="just">
              <a:spcAft>
                <a:spcPts val="600"/>
              </a:spcAft>
              <a:buAutoNum type="arabicPeriod"/>
            </a:pPr>
            <a:r>
              <a:rPr lang="he-IL" sz="1600" dirty="0" smtClean="0"/>
              <a:t>תחילה נפתח את חלון התוכנה ונלחץ על 'ניהול אינדקסים', בחלון שיפתח נבנה אינדקס וכפי שיפורט להלן.</a:t>
            </a:r>
          </a:p>
          <a:p>
            <a:pPr marL="936095" lvl="1" indent="-457200" algn="just">
              <a:spcAft>
                <a:spcPts val="600"/>
              </a:spcAft>
              <a:buAutoNum type="arabicPeriod"/>
            </a:pPr>
            <a:r>
              <a:rPr lang="he-IL" sz="1600" dirty="0" smtClean="0"/>
              <a:t>כעת שיש לנו לפחות אינדקס אחד נלחץ על לחצן 'חפש' ונחפש...</a:t>
            </a:r>
          </a:p>
          <a:p>
            <a:pPr marL="936095" lvl="1" indent="-457200" algn="just">
              <a:spcAft>
                <a:spcPts val="600"/>
              </a:spcAft>
              <a:buAutoNum type="arabicPeriod"/>
            </a:pPr>
            <a:r>
              <a:rPr lang="he-IL" sz="1600" dirty="0" smtClean="0"/>
              <a:t>המשך קריאה מהנה...</a:t>
            </a:r>
            <a:endParaRPr lang="he-IL" sz="1600" dirty="0"/>
          </a:p>
        </p:txBody>
      </p:sp>
    </p:spTree>
    <p:extLst>
      <p:ext uri="{BB962C8B-B14F-4D97-AF65-F5344CB8AC3E}">
        <p14:creationId xmlns:p14="http://schemas.microsoft.com/office/powerpoint/2010/main" val="16859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rotWithShape="1">
          <a:blip r:embed="rId2">
            <a:extLst>
              <a:ext uri="{28A0092B-C50C-407E-A947-70E740481C1C}">
                <a14:useLocalDpi xmlns:a14="http://schemas.microsoft.com/office/drawing/2010/main" val="0"/>
              </a:ext>
            </a:extLst>
          </a:blip>
          <a:srcRect l="21510" t="4609" r="926" b="89825"/>
          <a:stretch/>
        </p:blipFill>
        <p:spPr>
          <a:xfrm>
            <a:off x="344798" y="3501008"/>
            <a:ext cx="9216403" cy="432048"/>
          </a:xfrm>
          <a:prstGeom prst="rect">
            <a:avLst/>
          </a:prstGeom>
          <a:ln>
            <a:noFill/>
          </a:ln>
          <a:effectLst>
            <a:outerShdw blurRad="292100" dist="139700" dir="2700000" algn="tl" rotWithShape="0">
              <a:srgbClr val="333333">
                <a:alpha val="65000"/>
              </a:srgbClr>
            </a:outerShdw>
          </a:effec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סרגל כלים</a:t>
            </a:r>
            <a:endParaRPr lang="he-IL" dirty="0"/>
          </a:p>
        </p:txBody>
      </p:sp>
      <p:sp>
        <p:nvSpPr>
          <p:cNvPr id="8" name="הסבר מלבני מעוגל 7"/>
          <p:cNvSpPr/>
          <p:nvPr/>
        </p:nvSpPr>
        <p:spPr>
          <a:xfrm>
            <a:off x="8193360" y="1196752"/>
            <a:ext cx="1512168" cy="1908792"/>
          </a:xfrm>
          <a:prstGeom prst="wedgeRoundRectCallout">
            <a:avLst>
              <a:gd name="adj1" fmla="val 16302"/>
              <a:gd name="adj2" fmla="val 69900"/>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he-IL" dirty="0" smtClean="0"/>
              <a:t>לחצן חיפוש, פותח את חלון החיפוש הטבלאי.</a:t>
            </a:r>
            <a:endParaRPr lang="he-IL" dirty="0"/>
          </a:p>
        </p:txBody>
      </p:sp>
      <p:sp>
        <p:nvSpPr>
          <p:cNvPr id="10" name="הסבר מלבני מעוגל 9"/>
          <p:cNvSpPr/>
          <p:nvPr/>
        </p:nvSpPr>
        <p:spPr>
          <a:xfrm>
            <a:off x="6429164" y="1196752"/>
            <a:ext cx="1512168" cy="1908792"/>
          </a:xfrm>
          <a:prstGeom prst="wedgeRoundRectCallout">
            <a:avLst>
              <a:gd name="adj1" fmla="val 65231"/>
              <a:gd name="adj2" fmla="val 71497"/>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he-IL" dirty="0" smtClean="0"/>
              <a:t>לחצן עצור, לעצירת החיפוש בעת הצורך.</a:t>
            </a:r>
            <a:endParaRPr lang="he-IL" dirty="0"/>
          </a:p>
        </p:txBody>
      </p:sp>
      <p:sp>
        <p:nvSpPr>
          <p:cNvPr id="11" name="הסבר מלבני מעוגל 10"/>
          <p:cNvSpPr/>
          <p:nvPr/>
        </p:nvSpPr>
        <p:spPr>
          <a:xfrm>
            <a:off x="6537176" y="4437112"/>
            <a:ext cx="2412268" cy="1152128"/>
          </a:xfrm>
          <a:prstGeom prst="wedgeRoundRectCallout">
            <a:avLst>
              <a:gd name="adj1" fmla="val -45149"/>
              <a:gd name="adj2" fmla="val -95636"/>
              <a:gd name="adj3" fmla="val 16667"/>
            </a:avLst>
          </a:prstGeom>
        </p:spPr>
        <p:style>
          <a:lnRef idx="1">
            <a:schemeClr val="accent5"/>
          </a:lnRef>
          <a:fillRef idx="2">
            <a:schemeClr val="accent5"/>
          </a:fillRef>
          <a:effectRef idx="1">
            <a:schemeClr val="accent5"/>
          </a:effectRef>
          <a:fontRef idx="minor">
            <a:schemeClr val="dk1"/>
          </a:fontRef>
        </p:style>
        <p:txBody>
          <a:bodyPr rtlCol="1" anchor="ctr"/>
          <a:lstStyle/>
          <a:p>
            <a:pPr algn="just"/>
            <a:r>
              <a:rPr lang="he-IL" dirty="0" smtClean="0"/>
              <a:t>הגדרת גודל תוצאה, קובע כמה מילים יוצגו בכל תוצאה.</a:t>
            </a:r>
            <a:endParaRPr lang="he-IL" dirty="0"/>
          </a:p>
        </p:txBody>
      </p:sp>
      <p:sp>
        <p:nvSpPr>
          <p:cNvPr id="12" name="הסבר מלבני מעוגל 11"/>
          <p:cNvSpPr/>
          <p:nvPr/>
        </p:nvSpPr>
        <p:spPr>
          <a:xfrm>
            <a:off x="3629628" y="4437112"/>
            <a:ext cx="2547508" cy="1152128"/>
          </a:xfrm>
          <a:prstGeom prst="wedgeRoundRectCallout">
            <a:avLst>
              <a:gd name="adj1" fmla="val 11596"/>
              <a:gd name="adj2" fmla="val -94904"/>
              <a:gd name="adj3" fmla="val 16667"/>
            </a:avLst>
          </a:prstGeom>
        </p:spPr>
        <p:style>
          <a:lnRef idx="1">
            <a:schemeClr val="accent5"/>
          </a:lnRef>
          <a:fillRef idx="2">
            <a:schemeClr val="accent5"/>
          </a:fillRef>
          <a:effectRef idx="1">
            <a:schemeClr val="accent5"/>
          </a:effectRef>
          <a:fontRef idx="minor">
            <a:schemeClr val="dk1"/>
          </a:fontRef>
        </p:style>
        <p:txBody>
          <a:bodyPr rtlCol="1" anchor="ctr"/>
          <a:lstStyle/>
          <a:p>
            <a:pPr algn="just"/>
            <a:r>
              <a:rPr lang="he-IL" dirty="0" smtClean="0"/>
              <a:t>גלישת טקסט משמאל לימין, עבור מסמכים באנגלית.</a:t>
            </a:r>
            <a:endParaRPr lang="he-IL" dirty="0"/>
          </a:p>
        </p:txBody>
      </p:sp>
      <p:sp>
        <p:nvSpPr>
          <p:cNvPr id="13" name="הסבר מלבני מעוגל 12"/>
          <p:cNvSpPr/>
          <p:nvPr/>
        </p:nvSpPr>
        <p:spPr>
          <a:xfrm>
            <a:off x="3629628" y="1196752"/>
            <a:ext cx="1512168" cy="1908792"/>
          </a:xfrm>
          <a:prstGeom prst="wedgeRoundRectCallout">
            <a:avLst>
              <a:gd name="adj1" fmla="val 4240"/>
              <a:gd name="adj2" fmla="val 69848"/>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he-IL" dirty="0" smtClean="0"/>
              <a:t>פתיחת חלון ניהול אינדקסים.</a:t>
            </a:r>
            <a:endParaRPr lang="he-IL" dirty="0"/>
          </a:p>
        </p:txBody>
      </p:sp>
      <p:sp>
        <p:nvSpPr>
          <p:cNvPr id="14" name="הסבר מלבני מעוגל 13"/>
          <p:cNvSpPr/>
          <p:nvPr/>
        </p:nvSpPr>
        <p:spPr>
          <a:xfrm>
            <a:off x="1964668" y="1196752"/>
            <a:ext cx="1512168" cy="1908792"/>
          </a:xfrm>
          <a:prstGeom prst="wedgeRoundRectCallout">
            <a:avLst>
              <a:gd name="adj1" fmla="val -8894"/>
              <a:gd name="adj2" fmla="val 73042"/>
              <a:gd name="adj3" fmla="val 16667"/>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he-IL" dirty="0" smtClean="0"/>
              <a:t>פתיחת חלון להגדרת אפשריות תצוגה שונות.</a:t>
            </a:r>
            <a:endParaRPr lang="he-IL" dirty="0"/>
          </a:p>
        </p:txBody>
      </p:sp>
    </p:spTree>
    <p:extLst>
      <p:ext uri="{BB962C8B-B14F-4D97-AF65-F5344CB8AC3E}">
        <p14:creationId xmlns:p14="http://schemas.microsoft.com/office/powerpoint/2010/main" val="209915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rotWithShape="1">
          <a:blip r:embed="rId2">
            <a:extLst>
              <a:ext uri="{28A0092B-C50C-407E-A947-70E740481C1C}">
                <a14:useLocalDpi xmlns:a14="http://schemas.microsoft.com/office/drawing/2010/main" val="0"/>
              </a:ext>
            </a:extLst>
          </a:blip>
          <a:srcRect t="10148" b="42456"/>
          <a:stretch/>
        </p:blipFill>
        <p:spPr>
          <a:xfrm>
            <a:off x="1295083" y="3933056"/>
            <a:ext cx="7315834" cy="2477729"/>
          </a:xfrm>
          <a:prstGeom prst="rect">
            <a:avLst/>
          </a:prstGeom>
          <a:ln>
            <a:noFill/>
          </a:ln>
          <a:effectLst>
            <a:outerShdw blurRad="292100" dist="139700" dir="2700000" algn="tl" rotWithShape="0">
              <a:srgbClr val="333333">
                <a:alpha val="65000"/>
              </a:srgbClr>
            </a:outerShdw>
          </a:effectLst>
        </p:spPr>
      </p:pic>
      <p:sp>
        <p:nvSpPr>
          <p:cNvPr id="3" name="מלבן עם פינות אלכסוניות מעוגלות 2"/>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הצגת תוצאות</a:t>
            </a:r>
            <a:endParaRPr lang="he-IL" dirty="0"/>
          </a:p>
        </p:txBody>
      </p:sp>
      <p:sp>
        <p:nvSpPr>
          <p:cNvPr id="4" name="הסבר מלבני מעוגל 3"/>
          <p:cNvSpPr/>
          <p:nvPr/>
        </p:nvSpPr>
        <p:spPr>
          <a:xfrm>
            <a:off x="4016896" y="1196752"/>
            <a:ext cx="5400600" cy="2304256"/>
          </a:xfrm>
          <a:prstGeom prst="wedgeRoundRectCallout">
            <a:avLst>
              <a:gd name="adj1" fmla="val 15442"/>
              <a:gd name="adj2" fmla="val 71583"/>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רשימת הקבצים שבהם נמצאו מילות </a:t>
            </a:r>
            <a:r>
              <a:rPr lang="he-IL" dirty="0" err="1" smtClean="0"/>
              <a:t>השאילתא</a:t>
            </a:r>
            <a:r>
              <a:rPr lang="he-IL" dirty="0" smtClean="0"/>
              <a:t>. </a:t>
            </a:r>
          </a:p>
          <a:p>
            <a:pPr algn="just"/>
            <a:r>
              <a:rPr lang="he-IL" dirty="0" smtClean="0"/>
              <a:t>באפשרותך למיין את שמות הקבצים או את מספר התוצאות או את סוג הקובץ בסדר עולה או יורד </a:t>
            </a:r>
            <a:r>
              <a:rPr lang="he-IL" dirty="0" err="1" smtClean="0"/>
              <a:t>ע''י</a:t>
            </a:r>
            <a:r>
              <a:rPr lang="he-IL" dirty="0" smtClean="0"/>
              <a:t> לחיצה בשורת הכותרת.</a:t>
            </a:r>
          </a:p>
          <a:p>
            <a:pPr algn="just"/>
            <a:r>
              <a:rPr lang="he-IL" dirty="0" smtClean="0"/>
              <a:t>תוכל לפתח את הקובץ </a:t>
            </a:r>
            <a:r>
              <a:rPr lang="he-IL" dirty="0" err="1" smtClean="0"/>
              <a:t>ע''י</a:t>
            </a:r>
            <a:r>
              <a:rPr lang="he-IL" dirty="0" smtClean="0"/>
              <a:t> לחיצה כפולה, לחיצה עם הלחצן הימני של העכבר תפתח תפריט קטן, עם אפשרות לפתיחת התיקייה המכילה את הקובץ.</a:t>
            </a:r>
            <a:endParaRPr lang="he-IL" dirty="0"/>
          </a:p>
        </p:txBody>
      </p:sp>
      <p:sp>
        <p:nvSpPr>
          <p:cNvPr id="6" name="הסבר מלבני מעוגל 5"/>
          <p:cNvSpPr/>
          <p:nvPr/>
        </p:nvSpPr>
        <p:spPr>
          <a:xfrm>
            <a:off x="1064568" y="1886877"/>
            <a:ext cx="2577797" cy="1188712"/>
          </a:xfrm>
          <a:prstGeom prst="wedgeRoundRectCallout">
            <a:avLst>
              <a:gd name="adj1" fmla="val -20305"/>
              <a:gd name="adj2" fmla="val 131705"/>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הצגת טקסט המסמך עם תוצאות כאשר מילות </a:t>
            </a:r>
            <a:r>
              <a:rPr lang="he-IL" dirty="0" err="1" smtClean="0"/>
              <a:t>השאילתא</a:t>
            </a:r>
            <a:r>
              <a:rPr lang="he-IL" dirty="0" smtClean="0"/>
              <a:t> מודגשות.</a:t>
            </a:r>
          </a:p>
        </p:txBody>
      </p:sp>
    </p:spTree>
    <p:extLst>
      <p:ext uri="{BB962C8B-B14F-4D97-AF65-F5344CB8AC3E}">
        <p14:creationId xmlns:p14="http://schemas.microsoft.com/office/powerpoint/2010/main" val="590485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עם פינות אלכסוניות מעוגלות 2"/>
          <p:cNvSpPr/>
          <p:nvPr/>
        </p:nvSpPr>
        <p:spPr>
          <a:xfrm>
            <a:off x="2720752" y="561216"/>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בניית וניהול אינדקסים</a:t>
            </a:r>
            <a:endParaRPr lang="he-IL" dirty="0"/>
          </a:p>
        </p:txBody>
      </p:sp>
      <p:sp>
        <p:nvSpPr>
          <p:cNvPr id="4" name="הסבר מלבני מעוגל 3"/>
          <p:cNvSpPr/>
          <p:nvPr/>
        </p:nvSpPr>
        <p:spPr>
          <a:xfrm>
            <a:off x="7545288" y="1985255"/>
            <a:ext cx="2096602" cy="3871744"/>
          </a:xfrm>
          <a:prstGeom prst="wedgeRoundRectCallout">
            <a:avLst>
              <a:gd name="adj1" fmla="val -61378"/>
              <a:gd name="adj2" fmla="val 20452"/>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spcAft>
                <a:spcPts val="600"/>
              </a:spcAft>
            </a:pPr>
            <a:r>
              <a:rPr lang="he-IL" sz="1600" dirty="0"/>
              <a:t>סדר השימוש:</a:t>
            </a:r>
          </a:p>
          <a:p>
            <a:pPr algn="just">
              <a:spcAft>
                <a:spcPts val="600"/>
              </a:spcAft>
            </a:pPr>
            <a:r>
              <a:rPr lang="he-IL" sz="1600" dirty="0" smtClean="0"/>
              <a:t>1. תחילה לחץ על 'צור חדש' כדי ליצור אינדקס חדש.</a:t>
            </a:r>
          </a:p>
          <a:p>
            <a:pPr algn="just">
              <a:spcAft>
                <a:spcPts val="600"/>
              </a:spcAft>
            </a:pPr>
            <a:r>
              <a:rPr lang="he-IL" sz="1600" dirty="0" smtClean="0"/>
              <a:t>2. לחץ על הוספת תיקיה ו/או הוספת קבצים, או גרור ושחרר קבצים ו/או תיקיות  לתוך תיבת הרשימה.</a:t>
            </a:r>
          </a:p>
          <a:p>
            <a:pPr algn="just">
              <a:spcAft>
                <a:spcPts val="600"/>
              </a:spcAft>
            </a:pPr>
            <a:r>
              <a:rPr lang="he-IL" sz="1600" dirty="0" smtClean="0"/>
              <a:t>3. לסיום לחץ על בנה אינדקס.</a:t>
            </a:r>
            <a:endParaRPr lang="he-IL"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683" y="1985255"/>
            <a:ext cx="6912768" cy="38717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2529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rotWithShape="1">
          <a:blip r:embed="rId2">
            <a:extLst>
              <a:ext uri="{28A0092B-C50C-407E-A947-70E740481C1C}">
                <a14:useLocalDpi xmlns:a14="http://schemas.microsoft.com/office/drawing/2010/main" val="0"/>
              </a:ext>
            </a:extLst>
          </a:blip>
          <a:srcRect l="1652" t="28973" r="90250" b="5093"/>
          <a:stretch/>
        </p:blipFill>
        <p:spPr>
          <a:xfrm>
            <a:off x="4146867" y="2587529"/>
            <a:ext cx="575187" cy="2622805"/>
          </a:xfrm>
          <a:prstGeom prst="rect">
            <a:avLst/>
          </a:prstGeom>
          <a:ln>
            <a:noFill/>
          </a:ln>
          <a:effectLst>
            <a:outerShdw blurRad="292100" dist="139700" dir="2700000" algn="tl" rotWithShape="0">
              <a:srgbClr val="333333">
                <a:alpha val="65000"/>
              </a:srgbClr>
            </a:outerShdw>
          </a:effectLst>
        </p:spPr>
      </p:pic>
      <p:sp>
        <p:nvSpPr>
          <p:cNvPr id="4" name="מלבן עם פינות אלכסוניות מעוגלות 3"/>
          <p:cNvSpPr/>
          <p:nvPr/>
        </p:nvSpPr>
        <p:spPr>
          <a:xfrm>
            <a:off x="2720752" y="548680"/>
            <a:ext cx="4464496" cy="432048"/>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smtClean="0"/>
              <a:t>כלי יצירת אינדקס</a:t>
            </a:r>
          </a:p>
        </p:txBody>
      </p:sp>
      <p:sp>
        <p:nvSpPr>
          <p:cNvPr id="5" name="הסבר מלבני מעוגל 4"/>
          <p:cNvSpPr/>
          <p:nvPr/>
        </p:nvSpPr>
        <p:spPr>
          <a:xfrm>
            <a:off x="5491243" y="1837635"/>
            <a:ext cx="4176464" cy="1455420"/>
          </a:xfrm>
          <a:prstGeom prst="wedgeRoundRectCallout">
            <a:avLst>
              <a:gd name="adj1" fmla="val -70324"/>
              <a:gd name="adj2" fmla="val 25778"/>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הוספת תיקייה לרשימת האינדקס, התוכנה תסרוק את התיקייה ותכניס לאינדקס את הקבצים עם סיומות מתאימות בלבד.</a:t>
            </a:r>
            <a:endParaRPr lang="he-IL" dirty="0"/>
          </a:p>
        </p:txBody>
      </p:sp>
      <p:sp>
        <p:nvSpPr>
          <p:cNvPr id="6" name="הסבר מלבני מעוגל 5"/>
          <p:cNvSpPr/>
          <p:nvPr/>
        </p:nvSpPr>
        <p:spPr>
          <a:xfrm>
            <a:off x="5491243" y="3578068"/>
            <a:ext cx="4176464" cy="641725"/>
          </a:xfrm>
          <a:prstGeom prst="wedgeRoundRectCallout">
            <a:avLst>
              <a:gd name="adj1" fmla="val -70917"/>
              <a:gd name="adj2" fmla="val -50296"/>
              <a:gd name="adj3" fmla="val 16667"/>
            </a:avLst>
          </a:prstGeom>
        </p:spPr>
        <p:style>
          <a:lnRef idx="1">
            <a:schemeClr val="accent4"/>
          </a:lnRef>
          <a:fillRef idx="3">
            <a:schemeClr val="accent4"/>
          </a:fillRef>
          <a:effectRef idx="2">
            <a:schemeClr val="accent4"/>
          </a:effectRef>
          <a:fontRef idx="minor">
            <a:schemeClr val="lt1"/>
          </a:fontRef>
        </p:style>
        <p:txBody>
          <a:bodyPr rtlCol="1" anchor="ctr"/>
          <a:lstStyle/>
          <a:p>
            <a:pPr algn="just"/>
            <a:r>
              <a:rPr lang="he-IL" dirty="0" smtClean="0"/>
              <a:t>הוספת קובץ לרשימת בניית האינדקס.</a:t>
            </a:r>
            <a:endParaRPr lang="he-IL" dirty="0"/>
          </a:p>
        </p:txBody>
      </p:sp>
      <p:sp>
        <p:nvSpPr>
          <p:cNvPr id="7" name="הסבר מלבני מעוגל 6"/>
          <p:cNvSpPr/>
          <p:nvPr/>
        </p:nvSpPr>
        <p:spPr>
          <a:xfrm>
            <a:off x="506090" y="3915434"/>
            <a:ext cx="3312368" cy="828092"/>
          </a:xfrm>
          <a:prstGeom prst="wedgeRoundRectCallout">
            <a:avLst>
              <a:gd name="adj1" fmla="val 58185"/>
              <a:gd name="adj2" fmla="val -6995"/>
              <a:gd name="adj3" fmla="val 16667"/>
            </a:avLst>
          </a:prstGeom>
        </p:spPr>
        <p:style>
          <a:lnRef idx="1">
            <a:schemeClr val="accent3"/>
          </a:lnRef>
          <a:fillRef idx="3">
            <a:schemeClr val="accent3"/>
          </a:fillRef>
          <a:effectRef idx="2">
            <a:schemeClr val="accent3"/>
          </a:effectRef>
          <a:fontRef idx="minor">
            <a:schemeClr val="lt1"/>
          </a:fontRef>
        </p:style>
        <p:txBody>
          <a:bodyPr rtlCol="1" anchor="ctr"/>
          <a:lstStyle/>
          <a:p>
            <a:pPr algn="just"/>
            <a:r>
              <a:rPr lang="he-IL" dirty="0" smtClean="0"/>
              <a:t>הסרת קובץ מרשימת בניית האינדקס.</a:t>
            </a:r>
            <a:endParaRPr lang="he-IL" dirty="0"/>
          </a:p>
        </p:txBody>
      </p:sp>
      <p:sp>
        <p:nvSpPr>
          <p:cNvPr id="8" name="הסבר מלבני מעוגל 7"/>
          <p:cNvSpPr/>
          <p:nvPr/>
        </p:nvSpPr>
        <p:spPr>
          <a:xfrm>
            <a:off x="511425" y="5052281"/>
            <a:ext cx="3312368" cy="828092"/>
          </a:xfrm>
          <a:prstGeom prst="wedgeRoundRectCallout">
            <a:avLst>
              <a:gd name="adj1" fmla="val 59518"/>
              <a:gd name="adj2" fmla="val -51388"/>
              <a:gd name="adj3" fmla="val 16667"/>
            </a:avLst>
          </a:prstGeom>
        </p:spPr>
        <p:style>
          <a:lnRef idx="1">
            <a:schemeClr val="accent3"/>
          </a:lnRef>
          <a:fillRef idx="3">
            <a:schemeClr val="accent3"/>
          </a:fillRef>
          <a:effectRef idx="2">
            <a:schemeClr val="accent3"/>
          </a:effectRef>
          <a:fontRef idx="minor">
            <a:schemeClr val="lt1"/>
          </a:fontRef>
        </p:style>
        <p:txBody>
          <a:bodyPr rtlCol="1" anchor="ctr"/>
          <a:lstStyle/>
          <a:p>
            <a:r>
              <a:rPr lang="he-IL" dirty="0" smtClean="0"/>
              <a:t>ניקוי כל רשימת בניית האינדקס.</a:t>
            </a:r>
            <a:endParaRPr lang="he-IL" dirty="0"/>
          </a:p>
        </p:txBody>
      </p:sp>
    </p:spTree>
    <p:extLst>
      <p:ext uri="{BB962C8B-B14F-4D97-AF65-F5344CB8AC3E}">
        <p14:creationId xmlns:p14="http://schemas.microsoft.com/office/powerpoint/2010/main" val="3664314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עם פינות אלכסוניות מעוגלות 1"/>
          <p:cNvSpPr/>
          <p:nvPr/>
        </p:nvSpPr>
        <p:spPr>
          <a:xfrm>
            <a:off x="1294102" y="854714"/>
            <a:ext cx="7317797" cy="5148572"/>
          </a:xfrm>
          <a:prstGeom prst="round2Diag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1" anchor="ctr"/>
          <a:lstStyle/>
          <a:p>
            <a:pPr algn="just">
              <a:spcBef>
                <a:spcPts val="600"/>
              </a:spcBef>
              <a:spcAft>
                <a:spcPts val="600"/>
              </a:spcAft>
            </a:pPr>
            <a:r>
              <a:rPr lang="he-IL" sz="1800" b="1" dirty="0" smtClean="0"/>
              <a:t>רשימת סיומות נתמכות:</a:t>
            </a:r>
          </a:p>
          <a:p>
            <a:pPr algn="just">
              <a:spcBef>
                <a:spcPts val="600"/>
              </a:spcBef>
              <a:spcAft>
                <a:spcPts val="600"/>
              </a:spcAft>
            </a:pPr>
            <a:r>
              <a:rPr lang="he-IL" sz="1800" u="sng" dirty="0" smtClean="0"/>
              <a:t>מסמכי אופיס:</a:t>
            </a:r>
          </a:p>
          <a:p>
            <a:pPr algn="just" rtl="0">
              <a:spcBef>
                <a:spcPts val="600"/>
              </a:spcBef>
              <a:spcAft>
                <a:spcPts val="600"/>
              </a:spcAft>
            </a:pPr>
            <a:r>
              <a:rPr lang="he-IL" sz="1800" dirty="0" smtClean="0"/>
              <a:t> </a:t>
            </a:r>
            <a:r>
              <a:rPr lang="pl-PL" sz="1800" dirty="0" smtClean="0"/>
              <a:t>doc, docm, docx, dot, dotm, dotx, ppt, pptx</a:t>
            </a:r>
            <a:r>
              <a:rPr lang="en-US" sz="1800" dirty="0" smtClean="0"/>
              <a:t>, </a:t>
            </a:r>
            <a:r>
              <a:rPr lang="en-US" sz="1800" dirty="0" err="1" smtClean="0"/>
              <a:t>xls</a:t>
            </a:r>
            <a:r>
              <a:rPr lang="en-US" sz="1800" dirty="0" smtClean="0"/>
              <a:t>, </a:t>
            </a:r>
            <a:r>
              <a:rPr lang="en-US" sz="1800" dirty="0" err="1" smtClean="0"/>
              <a:t>xlsm</a:t>
            </a:r>
            <a:r>
              <a:rPr lang="en-US" sz="1800" dirty="0" smtClean="0"/>
              <a:t>, </a:t>
            </a:r>
            <a:r>
              <a:rPr lang="en-US" sz="1800" dirty="0" err="1" smtClean="0"/>
              <a:t>xlsx</a:t>
            </a:r>
            <a:r>
              <a:rPr lang="en-US" sz="1800" dirty="0" smtClean="0"/>
              <a:t>, </a:t>
            </a:r>
            <a:r>
              <a:rPr lang="en-US" sz="1800" dirty="0" err="1" smtClean="0"/>
              <a:t>xsl</a:t>
            </a:r>
            <a:endParaRPr lang="en-US" sz="1800" dirty="0" smtClean="0"/>
          </a:p>
          <a:p>
            <a:pPr algn="just">
              <a:spcBef>
                <a:spcPts val="600"/>
              </a:spcBef>
              <a:spcAft>
                <a:spcPts val="600"/>
              </a:spcAft>
            </a:pPr>
            <a:r>
              <a:rPr lang="he-IL" sz="1800" u="sng" dirty="0" smtClean="0"/>
              <a:t>מסמכים אחרים:</a:t>
            </a:r>
            <a:endParaRPr lang="he-IL" sz="1800" u="sng" dirty="0" smtClean="0"/>
          </a:p>
          <a:p>
            <a:pPr algn="l" rtl="0">
              <a:spcBef>
                <a:spcPts val="600"/>
              </a:spcBef>
              <a:spcAft>
                <a:spcPts val="600"/>
              </a:spcAft>
            </a:pPr>
            <a:r>
              <a:rPr lang="en-US" sz="1800" dirty="0" err="1" smtClean="0"/>
              <a:t>htm</a:t>
            </a:r>
            <a:r>
              <a:rPr lang="en-US" sz="1800" dirty="0" smtClean="0"/>
              <a:t>, html, rtf, </a:t>
            </a:r>
            <a:r>
              <a:rPr lang="en-US" sz="1800" dirty="0" smtClean="0"/>
              <a:t>txt</a:t>
            </a:r>
            <a:r>
              <a:rPr lang="he-IL" sz="1800" dirty="0" smtClean="0"/>
              <a:t>, </a:t>
            </a:r>
            <a:r>
              <a:rPr lang="en-US" sz="2000" b="1" dirty="0" err="1" smtClean="0"/>
              <a:t>pdf</a:t>
            </a:r>
            <a:endParaRPr lang="en-US" sz="1800" b="1" dirty="0" smtClean="0"/>
          </a:p>
          <a:p>
            <a:pPr algn="just">
              <a:spcBef>
                <a:spcPts val="600"/>
              </a:spcBef>
              <a:spcAft>
                <a:spcPts val="600"/>
              </a:spcAft>
            </a:pPr>
            <a:r>
              <a:rPr lang="he-IL" sz="1800" u="sng" dirty="0" smtClean="0"/>
              <a:t>מסמכי קוד:</a:t>
            </a:r>
          </a:p>
          <a:p>
            <a:pPr algn="l" rtl="0">
              <a:spcBef>
                <a:spcPts val="600"/>
              </a:spcBef>
              <a:spcAft>
                <a:spcPts val="600"/>
              </a:spcAft>
            </a:pPr>
            <a:r>
              <a:rPr lang="en-US" sz="1800" dirty="0" err="1" smtClean="0"/>
              <a:t>asm</a:t>
            </a:r>
            <a:r>
              <a:rPr lang="en-US" sz="1800" dirty="0" smtClean="0"/>
              <a:t>, bat, c, csv, </a:t>
            </a:r>
            <a:r>
              <a:rPr lang="en-US" sz="1800" dirty="0" err="1" smtClean="0"/>
              <a:t>css</a:t>
            </a:r>
            <a:r>
              <a:rPr lang="en-US" sz="1800" dirty="0" smtClean="0"/>
              <a:t>, </a:t>
            </a:r>
            <a:r>
              <a:rPr lang="en-US" sz="1800" dirty="0" err="1" smtClean="0"/>
              <a:t>cpp,cs</a:t>
            </a:r>
            <a:r>
              <a:rPr lang="en-US" sz="1800" dirty="0" smtClean="0"/>
              <a:t>, </a:t>
            </a:r>
            <a:r>
              <a:rPr lang="en-US" sz="1800" dirty="0" err="1" smtClean="0"/>
              <a:t>cshtml</a:t>
            </a:r>
            <a:r>
              <a:rPr lang="en-US" sz="1800" dirty="0" smtClean="0"/>
              <a:t>, </a:t>
            </a:r>
            <a:r>
              <a:rPr lang="en-US" sz="1800" dirty="0" err="1" smtClean="0"/>
              <a:t>csproj</a:t>
            </a:r>
            <a:r>
              <a:rPr lang="en-US" sz="1800" dirty="0" smtClean="0"/>
              <a:t>, </a:t>
            </a:r>
            <a:r>
              <a:rPr lang="en-US" sz="1800" dirty="0" err="1" smtClean="0"/>
              <a:t>config</a:t>
            </a:r>
            <a:r>
              <a:rPr lang="en-US" sz="1800" dirty="0" smtClean="0"/>
              <a:t>, bas, </a:t>
            </a:r>
            <a:r>
              <a:rPr lang="en-US" sz="1800" dirty="0" err="1" smtClean="0"/>
              <a:t>frm</a:t>
            </a:r>
            <a:r>
              <a:rPr lang="en-US" sz="1800" dirty="0" smtClean="0"/>
              <a:t>, </a:t>
            </a:r>
            <a:r>
              <a:rPr lang="en-US" sz="1800" dirty="0" err="1" smtClean="0"/>
              <a:t>def</a:t>
            </a:r>
            <a:r>
              <a:rPr lang="en-US" sz="1800" dirty="0" smtClean="0"/>
              <a:t>, </a:t>
            </a:r>
            <a:r>
              <a:rPr lang="en-US" sz="1800" dirty="0" err="1" smtClean="0"/>
              <a:t>dsp</a:t>
            </a:r>
            <a:r>
              <a:rPr lang="en-US" sz="1800" dirty="0" smtClean="0"/>
              <a:t>, </a:t>
            </a:r>
            <a:r>
              <a:rPr lang="en-US" sz="1800" dirty="0" err="1" smtClean="0"/>
              <a:t>dsw</a:t>
            </a:r>
            <a:r>
              <a:rPr lang="en-US" sz="1800" dirty="0" smtClean="0"/>
              <a:t>, </a:t>
            </a:r>
            <a:r>
              <a:rPr lang="en-US" sz="1800" dirty="0" err="1" smtClean="0"/>
              <a:t>frm</a:t>
            </a:r>
            <a:r>
              <a:rPr lang="en-US" sz="1800" dirty="0" smtClean="0"/>
              <a:t>, </a:t>
            </a:r>
            <a:r>
              <a:rPr lang="en-US" sz="1800" dirty="0" err="1" smtClean="0"/>
              <a:t>h,idl</a:t>
            </a:r>
            <a:r>
              <a:rPr lang="en-US" sz="1800" dirty="0" smtClean="0"/>
              <a:t>, </a:t>
            </a:r>
            <a:r>
              <a:rPr lang="en-US" sz="1800" dirty="0" err="1" smtClean="0"/>
              <a:t>inc</a:t>
            </a:r>
            <a:r>
              <a:rPr lang="en-US" sz="1800" dirty="0" smtClean="0"/>
              <a:t>, </a:t>
            </a:r>
            <a:r>
              <a:rPr lang="en-US" sz="1800" dirty="0" err="1" smtClean="0"/>
              <a:t>inl</a:t>
            </a:r>
            <a:r>
              <a:rPr lang="en-US" sz="1800" dirty="0" smtClean="0"/>
              <a:t>, </a:t>
            </a:r>
            <a:r>
              <a:rPr lang="en-US" sz="1800" dirty="0" err="1" smtClean="0"/>
              <a:t>js</a:t>
            </a:r>
            <a:r>
              <a:rPr lang="en-US" sz="1800" dirty="0" smtClean="0"/>
              <a:t>, </a:t>
            </a:r>
            <a:r>
              <a:rPr lang="en-US" sz="1800" dirty="0" err="1" smtClean="0"/>
              <a:t>lst</a:t>
            </a:r>
            <a:r>
              <a:rPr lang="en-US" sz="1800" dirty="0" smtClean="0"/>
              <a:t>, </a:t>
            </a:r>
            <a:r>
              <a:rPr lang="en-US" sz="1800" dirty="0" err="1" smtClean="0"/>
              <a:t>mak</a:t>
            </a:r>
            <a:r>
              <a:rPr lang="en-US" sz="1800" dirty="0" smtClean="0"/>
              <a:t>, map, manifest</a:t>
            </a:r>
            <a:r>
              <a:rPr lang="he-IL" sz="1800" dirty="0" smtClean="0"/>
              <a:t>,</a:t>
            </a:r>
            <a:r>
              <a:rPr lang="en-US" sz="1800" dirty="0" smtClean="0"/>
              <a:t> </a:t>
            </a:r>
            <a:r>
              <a:rPr lang="en-US" sz="1800" dirty="0" err="1" smtClean="0"/>
              <a:t>pkgdef</a:t>
            </a:r>
            <a:r>
              <a:rPr lang="en-US" sz="1800" dirty="0" smtClean="0"/>
              <a:t>, </a:t>
            </a:r>
            <a:r>
              <a:rPr lang="en-US" sz="1800" dirty="0" err="1" smtClean="0"/>
              <a:t>rc</a:t>
            </a:r>
            <a:r>
              <a:rPr lang="en-US" sz="1800" dirty="0" smtClean="0"/>
              <a:t>, </a:t>
            </a:r>
            <a:r>
              <a:rPr lang="en-US" sz="1800" dirty="0" err="1" smtClean="0"/>
              <a:t>reg</a:t>
            </a:r>
            <a:r>
              <a:rPr lang="en-US" sz="1800" dirty="0" smtClean="0"/>
              <a:t>, </a:t>
            </a:r>
            <a:r>
              <a:rPr lang="en-US" sz="1800" dirty="0" err="1" smtClean="0"/>
              <a:t>rgs</a:t>
            </a:r>
            <a:r>
              <a:rPr lang="en-US" sz="1800" dirty="0" smtClean="0"/>
              <a:t>, </a:t>
            </a:r>
            <a:r>
              <a:rPr lang="en-US" sz="1800" dirty="0" err="1" smtClean="0"/>
              <a:t>svg</a:t>
            </a:r>
            <a:r>
              <a:rPr lang="en-US" sz="1800" dirty="0" smtClean="0"/>
              <a:t>, </a:t>
            </a:r>
            <a:r>
              <a:rPr lang="en-US" sz="1800" dirty="0" err="1" smtClean="0"/>
              <a:t>sln</a:t>
            </a:r>
            <a:r>
              <a:rPr lang="en-US" sz="1800" dirty="0" smtClean="0"/>
              <a:t>, </a:t>
            </a:r>
            <a:r>
              <a:rPr lang="en-US" sz="1800" dirty="0" err="1" smtClean="0"/>
              <a:t>tlh</a:t>
            </a:r>
            <a:r>
              <a:rPr lang="en-US" sz="1800" dirty="0" smtClean="0"/>
              <a:t>, </a:t>
            </a:r>
            <a:r>
              <a:rPr lang="en-US" sz="1800" dirty="0" err="1" smtClean="0"/>
              <a:t>tli</a:t>
            </a:r>
            <a:r>
              <a:rPr lang="en-US" sz="1800" dirty="0" smtClean="0"/>
              <a:t>, </a:t>
            </a:r>
            <a:r>
              <a:rPr lang="en-US" sz="1800" dirty="0" err="1" smtClean="0"/>
              <a:t>vsto</a:t>
            </a:r>
            <a:r>
              <a:rPr lang="en-US" sz="1800" dirty="0" smtClean="0"/>
              <a:t>, </a:t>
            </a:r>
            <a:r>
              <a:rPr lang="en-US" sz="1800" dirty="0" err="1" smtClean="0"/>
              <a:t>vb</a:t>
            </a:r>
            <a:r>
              <a:rPr lang="en-US" sz="1800" dirty="0" smtClean="0"/>
              <a:t>, </a:t>
            </a:r>
            <a:r>
              <a:rPr lang="en-US" sz="1800" dirty="0" err="1" smtClean="0"/>
              <a:t>vbs</a:t>
            </a:r>
            <a:r>
              <a:rPr lang="en-US" sz="1800" dirty="0" smtClean="0"/>
              <a:t>, </a:t>
            </a:r>
            <a:r>
              <a:rPr lang="en-US" sz="1800" dirty="0" err="1" smtClean="0"/>
              <a:t>vbproj</a:t>
            </a:r>
            <a:r>
              <a:rPr lang="en-US" sz="1800" dirty="0" smtClean="0"/>
              <a:t>, </a:t>
            </a:r>
            <a:r>
              <a:rPr lang="en-US" sz="1800" dirty="0" err="1" smtClean="0"/>
              <a:t>xaml</a:t>
            </a:r>
            <a:r>
              <a:rPr lang="en-US" sz="1800" dirty="0" smtClean="0"/>
              <a:t>, xml</a:t>
            </a:r>
            <a:r>
              <a:rPr lang="he-IL" sz="1800" dirty="0" smtClean="0"/>
              <a:t>.</a:t>
            </a:r>
            <a:endParaRPr lang="en-US" sz="1800" dirty="0"/>
          </a:p>
          <a:p>
            <a:pPr algn="r">
              <a:spcBef>
                <a:spcPts val="600"/>
              </a:spcBef>
              <a:spcAft>
                <a:spcPts val="600"/>
              </a:spcAft>
            </a:pPr>
            <a:r>
              <a:rPr lang="he-IL" sz="1800" dirty="0" smtClean="0"/>
              <a:t>וכן אפשר לבחור כל מסמך שנפתח בצורה קריאה בפנקס רשימות ולהכניסו לאינדקס.</a:t>
            </a:r>
          </a:p>
          <a:p>
            <a:pPr algn="r">
              <a:spcBef>
                <a:spcPts val="600"/>
              </a:spcBef>
              <a:spcAft>
                <a:spcPts val="600"/>
              </a:spcAft>
            </a:pPr>
            <a:endParaRPr lang="en-US" sz="1800" dirty="0"/>
          </a:p>
        </p:txBody>
      </p:sp>
    </p:spTree>
    <p:extLst>
      <p:ext uri="{BB962C8B-B14F-4D97-AF65-F5344CB8AC3E}">
        <p14:creationId xmlns:p14="http://schemas.microsoft.com/office/powerpoint/2010/main" val="38429145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טרק">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קלאסי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טרק">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1201</TotalTime>
  <Words>829</Words>
  <Application>Microsoft Office PowerPoint</Application>
  <PresentationFormat>A4 Paper (210x297 mm)</PresentationFormat>
  <Paragraphs>77</Paragraphs>
  <Slides>14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14</vt:i4>
      </vt:variant>
    </vt:vector>
  </HeadingPairs>
  <TitlesOfParts>
    <vt:vector size="15" baseType="lpstr">
      <vt:lpstr>טרק</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שמעון שוולב</cp:lastModifiedBy>
  <cp:revision>40</cp:revision>
  <dcterms:created xsi:type="dcterms:W3CDTF">2013-11-10T12:13:59Z</dcterms:created>
  <dcterms:modified xsi:type="dcterms:W3CDTF">2014-08-13T11:24:51Z</dcterms:modified>
</cp:coreProperties>
</file>